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96" r:id="rId7"/>
    <p:sldId id="297" r:id="rId8"/>
    <p:sldId id="289" r:id="rId9"/>
    <p:sldId id="272" r:id="rId10"/>
    <p:sldId id="265" r:id="rId11"/>
    <p:sldId id="261" r:id="rId12"/>
    <p:sldId id="263" r:id="rId13"/>
    <p:sldId id="275" r:id="rId14"/>
    <p:sldId id="276" r:id="rId15"/>
    <p:sldId id="277" r:id="rId16"/>
    <p:sldId id="264" r:id="rId17"/>
    <p:sldId id="278" r:id="rId18"/>
    <p:sldId id="279" r:id="rId19"/>
    <p:sldId id="280" r:id="rId20"/>
    <p:sldId id="267" r:id="rId21"/>
    <p:sldId id="288" r:id="rId22"/>
    <p:sldId id="281" r:id="rId23"/>
    <p:sldId id="282" r:id="rId24"/>
    <p:sldId id="269" r:id="rId25"/>
    <p:sldId id="283" r:id="rId26"/>
    <p:sldId id="284" r:id="rId27"/>
    <p:sldId id="287" r:id="rId28"/>
    <p:sldId id="286" r:id="rId29"/>
    <p:sldId id="291" r:id="rId30"/>
    <p:sldId id="292" r:id="rId31"/>
    <p:sldId id="293" r:id="rId32"/>
    <p:sldId id="294" r:id="rId33"/>
    <p:sldId id="295" r:id="rId34"/>
    <p:sldId id="298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76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37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6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1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30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880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2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35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32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6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4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F055B-81BA-4915-B16C-43A86B15E86C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7B799-53A2-4946-98D7-271340649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3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file:///D:\Ahmad%20Fanani\Wakil%20Direktur%20I\Panduan%20TA%20lengkap.doc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6" y="1772816"/>
            <a:ext cx="9044478" cy="3507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048" y="2708920"/>
            <a:ext cx="7772400" cy="1470025"/>
          </a:xfrm>
        </p:spPr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Algerian" pitchFamily="82" charset="0"/>
              </a:rPr>
              <a:t>Sosialisasi</a:t>
            </a:r>
            <a:r>
              <a:rPr lang="en-US" dirty="0" smtClean="0">
                <a:solidFill>
                  <a:srgbClr val="C00000"/>
                </a:solidFill>
                <a:latin typeface="Algerian" pitchFamily="8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lgerian" pitchFamily="82" charset="0"/>
              </a:rPr>
              <a:t>Tugas</a:t>
            </a:r>
            <a:r>
              <a:rPr lang="en-US" dirty="0" smtClean="0">
                <a:solidFill>
                  <a:srgbClr val="C00000"/>
                </a:solidFill>
                <a:latin typeface="Algerian" pitchFamily="8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lgerian" pitchFamily="82" charset="0"/>
              </a:rPr>
              <a:t>Akhir</a:t>
            </a:r>
            <a:r>
              <a:rPr lang="en-US" dirty="0" smtClean="0">
                <a:solidFill>
                  <a:srgbClr val="C00000"/>
                </a:solidFill>
                <a:latin typeface="Algerian" pitchFamily="82" charset="0"/>
              </a:rPr>
              <a:t> 2022</a:t>
            </a:r>
            <a:endParaRPr lang="en-US" dirty="0">
              <a:solidFill>
                <a:srgbClr val="C0000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5589240"/>
            <a:ext cx="8208912" cy="1080120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  <a:latin typeface="Arial Black" pitchFamily="34" charset="0"/>
              </a:rPr>
              <a:t>Politeknik</a:t>
            </a:r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rial Black" pitchFamily="34" charset="0"/>
              </a:rPr>
              <a:t>Pertanian</a:t>
            </a:r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rial Black" pitchFamily="34" charset="0"/>
              </a:rPr>
              <a:t>dan</a:t>
            </a:r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rial Black" pitchFamily="34" charset="0"/>
              </a:rPr>
              <a:t>Peternakan</a:t>
            </a:r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rial Black" pitchFamily="34" charset="0"/>
              </a:rPr>
              <a:t>Mapena</a:t>
            </a:r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endParaRPr lang="en-US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10" y="44624"/>
            <a:ext cx="1608418" cy="161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3487"/>
            <a:ext cx="3600400" cy="1607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78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Tugas</a:t>
            </a:r>
            <a:r>
              <a:rPr lang="en-US" sz="2800" dirty="0" smtClean="0"/>
              <a:t> </a:t>
            </a:r>
            <a:r>
              <a:rPr lang="en-US" sz="2800" dirty="0" err="1" smtClean="0"/>
              <a:t>Akhir</a:t>
            </a:r>
            <a:r>
              <a:rPr lang="en-US" sz="2800" dirty="0" smtClean="0"/>
              <a:t> (TA)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projek</a:t>
            </a:r>
            <a:r>
              <a:rPr lang="en-US" sz="2800" dirty="0" smtClean="0"/>
              <a:t> </a:t>
            </a:r>
            <a:r>
              <a:rPr lang="en-US" sz="2800" dirty="0" err="1" smtClean="0"/>
              <a:t>akhir</a:t>
            </a:r>
            <a:r>
              <a:rPr lang="en-US" sz="2800" dirty="0" smtClean="0"/>
              <a:t> </a:t>
            </a:r>
            <a:r>
              <a:rPr lang="en-US" sz="2800" dirty="0" err="1" smtClean="0"/>
              <a:t>kuliah</a:t>
            </a:r>
            <a:r>
              <a:rPr lang="en-US" sz="2800" dirty="0" smtClean="0"/>
              <a:t> program Diploma III yang </a:t>
            </a:r>
            <a:r>
              <a:rPr lang="en-US" sz="2800" dirty="0" err="1" smtClean="0"/>
              <a:t>setingkat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mata</a:t>
            </a:r>
            <a:r>
              <a:rPr lang="en-US" sz="2800" dirty="0" smtClean="0"/>
              <a:t> </a:t>
            </a:r>
            <a:r>
              <a:rPr lang="en-US" sz="2800" dirty="0" err="1" smtClean="0"/>
              <a:t>kuliah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beban</a:t>
            </a:r>
            <a:r>
              <a:rPr lang="en-US" sz="2800" dirty="0" smtClean="0"/>
              <a:t> 6 SKS. </a:t>
            </a:r>
            <a:r>
              <a:rPr lang="en-US" sz="2800" dirty="0" err="1" smtClean="0"/>
              <a:t>Tugas</a:t>
            </a:r>
            <a:r>
              <a:rPr lang="en-US" sz="2800" dirty="0" smtClean="0"/>
              <a:t> </a:t>
            </a:r>
            <a:r>
              <a:rPr lang="en-US" sz="2800" dirty="0" err="1" smtClean="0"/>
              <a:t>Akhir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dilaksanakan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1 (</a:t>
            </a:r>
            <a:r>
              <a:rPr lang="en-US" sz="2800" dirty="0" err="1" smtClean="0"/>
              <a:t>satu</a:t>
            </a:r>
            <a:r>
              <a:rPr lang="en-US" sz="2800" dirty="0" smtClean="0"/>
              <a:t>)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beberapa</a:t>
            </a:r>
            <a:r>
              <a:rPr lang="en-US" sz="2800" dirty="0" smtClean="0"/>
              <a:t> orang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dibimbing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dosen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memiliki</a:t>
            </a:r>
            <a:r>
              <a:rPr lang="en-US" sz="2800" dirty="0" smtClean="0"/>
              <a:t> </a:t>
            </a:r>
            <a:r>
              <a:rPr lang="en-US" sz="2800" dirty="0" err="1" smtClean="0"/>
              <a:t>kompetensi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kualifikasi</a:t>
            </a:r>
            <a:r>
              <a:rPr lang="en-US" sz="2800" dirty="0" smtClean="0"/>
              <a:t> yang </a:t>
            </a:r>
            <a:r>
              <a:rPr lang="en-US" sz="2800" dirty="0" err="1" smtClean="0"/>
              <a:t>sesuai</a:t>
            </a:r>
            <a:r>
              <a:rPr lang="en-US" sz="2800" dirty="0" smtClean="0"/>
              <a:t>. </a:t>
            </a:r>
            <a:r>
              <a:rPr lang="en-US" sz="2800" dirty="0" err="1" smtClean="0"/>
              <a:t>Kegiatan</a:t>
            </a:r>
            <a:r>
              <a:rPr lang="en-US" sz="2800" dirty="0" smtClean="0"/>
              <a:t> </a:t>
            </a:r>
            <a:r>
              <a:rPr lang="en-US" sz="2800" dirty="0" err="1" smtClean="0"/>
              <a:t>Tugas</a:t>
            </a:r>
            <a:r>
              <a:rPr lang="en-US" sz="2800" dirty="0" smtClean="0"/>
              <a:t> </a:t>
            </a:r>
            <a:r>
              <a:rPr lang="en-US" sz="2800" dirty="0" err="1" smtClean="0"/>
              <a:t>Akhir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selama</a:t>
            </a:r>
            <a:r>
              <a:rPr lang="en-US" sz="2800" dirty="0" smtClean="0"/>
              <a:t> </a:t>
            </a:r>
            <a:r>
              <a:rPr lang="en-US" sz="2800" dirty="0" err="1" smtClean="0"/>
              <a:t>kurang</a:t>
            </a:r>
            <a:r>
              <a:rPr lang="en-US" sz="2800" dirty="0" smtClean="0"/>
              <a:t> </a:t>
            </a:r>
            <a:r>
              <a:rPr lang="en-US" sz="2800" dirty="0" err="1" smtClean="0"/>
              <a:t>lebih</a:t>
            </a:r>
            <a:r>
              <a:rPr lang="en-US" sz="2800" dirty="0" smtClean="0"/>
              <a:t> 5 </a:t>
            </a:r>
            <a:r>
              <a:rPr lang="en-US" sz="2800" dirty="0" err="1" smtClean="0"/>
              <a:t>bulan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program </a:t>
            </a:r>
            <a:r>
              <a:rPr lang="en-US" sz="2800" dirty="0" err="1" smtClean="0"/>
              <a:t>kegiatan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terencana</a:t>
            </a:r>
            <a:r>
              <a:rPr lang="en-US" sz="2800" dirty="0" smtClean="0"/>
              <a:t>, </a:t>
            </a:r>
            <a:r>
              <a:rPr lang="en-US" sz="2800" dirty="0" err="1" smtClean="0"/>
              <a:t>terprogram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terbimbing</a:t>
            </a:r>
            <a:r>
              <a:rPr lang="en-US" sz="2800" dirty="0" smtClean="0"/>
              <a:t>.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00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Landasan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Undang-Undang</a:t>
            </a:r>
            <a:r>
              <a:rPr lang="en-US" dirty="0" smtClean="0"/>
              <a:t> No. 12 </a:t>
            </a:r>
            <a:r>
              <a:rPr lang="en-US" dirty="0" err="1" smtClean="0"/>
              <a:t>Tahun</a:t>
            </a:r>
            <a:r>
              <a:rPr lang="en-US" dirty="0" smtClean="0"/>
              <a:t> 2012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Perguruan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Menteri</a:t>
            </a:r>
            <a:r>
              <a:rPr lang="en-US" dirty="0" smtClean="0"/>
              <a:t> </a:t>
            </a:r>
            <a:r>
              <a:rPr lang="en-US" dirty="0" err="1" smtClean="0"/>
              <a:t>Riset</a:t>
            </a:r>
            <a:r>
              <a:rPr lang="en-US" dirty="0" smtClean="0"/>
              <a:t>,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No. 44 </a:t>
            </a:r>
            <a:r>
              <a:rPr lang="en-US" dirty="0" err="1" smtClean="0"/>
              <a:t>Tahun</a:t>
            </a:r>
            <a:r>
              <a:rPr lang="en-US" dirty="0" smtClean="0"/>
              <a:t> 2015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Capaian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Kerangka</a:t>
            </a:r>
            <a:r>
              <a:rPr lang="en-US" dirty="0" smtClean="0"/>
              <a:t> </a:t>
            </a:r>
            <a:r>
              <a:rPr lang="en-US" dirty="0" err="1" smtClean="0"/>
              <a:t>Kualifikasi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Indonesia (KKNI) </a:t>
            </a:r>
            <a:r>
              <a:rPr lang="en-US" dirty="0" err="1" smtClean="0"/>
              <a:t>Jenjang</a:t>
            </a:r>
            <a:r>
              <a:rPr lang="en-US" dirty="0" smtClean="0"/>
              <a:t> 5 </a:t>
            </a:r>
            <a:r>
              <a:rPr lang="en-US" dirty="0" err="1" smtClean="0"/>
              <a:t>untuk</a:t>
            </a:r>
            <a:r>
              <a:rPr lang="en-US" dirty="0" smtClean="0"/>
              <a:t> Diploma III;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Matrik</a:t>
            </a:r>
            <a:r>
              <a:rPr lang="en-US" dirty="0" smtClean="0"/>
              <a:t>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 Program </a:t>
            </a:r>
            <a:r>
              <a:rPr lang="en-US" dirty="0" err="1" smtClean="0"/>
              <a:t>Studi</a:t>
            </a:r>
            <a:r>
              <a:rPr lang="en-US" dirty="0" smtClean="0"/>
              <a:t> Diploma III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Statuta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Visi</a:t>
            </a:r>
            <a:r>
              <a:rPr lang="en-US" dirty="0" smtClean="0"/>
              <a:t> </a:t>
            </a:r>
            <a:r>
              <a:rPr lang="en-US" dirty="0" err="1" smtClean="0"/>
              <a:t>Misi</a:t>
            </a:r>
            <a:r>
              <a:rPr lang="en-US" dirty="0" smtClean="0"/>
              <a:t> </a:t>
            </a:r>
            <a:r>
              <a:rPr lang="en-US" dirty="0" err="1" smtClean="0"/>
              <a:t>Politeknik</a:t>
            </a:r>
            <a:r>
              <a:rPr lang="en-US" dirty="0" smtClean="0"/>
              <a:t> </a:t>
            </a:r>
            <a:r>
              <a:rPr lang="en-US" dirty="0" err="1" smtClean="0"/>
              <a:t>Pertanian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Peternakan</a:t>
            </a:r>
            <a:r>
              <a:rPr lang="en-US" dirty="0" smtClean="0"/>
              <a:t> </a:t>
            </a:r>
            <a:r>
              <a:rPr lang="en-US" dirty="0" err="1" smtClean="0"/>
              <a:t>Mapena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94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 algn="just">
              <a:buAutoNum type="arabicPeriod"/>
            </a:pP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melatih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praktis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keahliannya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menuangkannya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dipertanggungjawabkan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. </a:t>
            </a:r>
            <a:endParaRPr lang="en-US" dirty="0" smtClean="0"/>
          </a:p>
          <a:p>
            <a:pPr marL="514350" indent="-514350" algn="just">
              <a:buAutoNum type="arabicPeriod"/>
            </a:pPr>
            <a:r>
              <a:rPr lang="en-US" dirty="0" smtClean="0"/>
              <a:t>Serta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mengaktualisasikan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mengorganisir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yang </a:t>
            </a:r>
            <a:r>
              <a:rPr lang="en-US" dirty="0" err="1"/>
              <a:t>dipelajari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yang </a:t>
            </a:r>
            <a:r>
              <a:rPr lang="en-US" dirty="0" err="1"/>
              <a:t>profesional</a:t>
            </a:r>
            <a:r>
              <a:rPr lang="en-US" dirty="0"/>
              <a:t>,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spesialisasinya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komprehensif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295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Sasaran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,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pembimbing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institusi</a:t>
            </a:r>
            <a:r>
              <a:rPr lang="en-US" dirty="0"/>
              <a:t> </a:t>
            </a:r>
            <a:r>
              <a:rPr lang="en-US" dirty="0" err="1"/>
              <a:t>Politeknik</a:t>
            </a:r>
            <a:r>
              <a:rPr lang="en-US" dirty="0"/>
              <a:t> </a:t>
            </a:r>
            <a:r>
              <a:rPr lang="en-US" dirty="0" err="1"/>
              <a:t>Pertanian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Mapena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ditinjau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keilmuan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diterapkan</a:t>
            </a:r>
            <a:r>
              <a:rPr lang="en-US" dirty="0"/>
              <a:t> di </a:t>
            </a:r>
            <a:r>
              <a:rPr lang="en-US" dirty="0" err="1"/>
              <a:t>industri</a:t>
            </a:r>
            <a:r>
              <a:rPr lang="en-US" dirty="0"/>
              <a:t>,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, </a:t>
            </a: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produktivitas</a:t>
            </a:r>
            <a:r>
              <a:rPr lang="en-US" dirty="0"/>
              <a:t>. Hal lain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pengayaan</a:t>
            </a:r>
            <a:r>
              <a:rPr lang="en-US" dirty="0"/>
              <a:t> </a:t>
            </a:r>
            <a:r>
              <a:rPr lang="en-US" dirty="0" err="1"/>
              <a:t>khasanah</a:t>
            </a:r>
            <a:r>
              <a:rPr lang="en-US" dirty="0"/>
              <a:t> </a:t>
            </a:r>
            <a:r>
              <a:rPr lang="en-US" dirty="0" err="1"/>
              <a:t>keilmuan</a:t>
            </a:r>
            <a:r>
              <a:rPr lang="en-US" dirty="0"/>
              <a:t> </a:t>
            </a:r>
            <a:r>
              <a:rPr lang="en-US" dirty="0" err="1"/>
              <a:t>terapan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185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KERANGKA PEMIKIRAN TOPIK TUGAS AKHIR D </a:t>
            </a:r>
            <a:r>
              <a:rPr lang="en-US" sz="3100" b="1" dirty="0" smtClean="0"/>
              <a:t>III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rancang</a:t>
            </a:r>
            <a:r>
              <a:rPr lang="en-US" dirty="0"/>
              <a:t> </a:t>
            </a:r>
            <a:r>
              <a:rPr lang="en-US" dirty="0" err="1"/>
              <a:t>bangun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/model/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i="1" dirty="0" err="1"/>
              <a:t>stakehorlders</a:t>
            </a:r>
            <a:r>
              <a:rPr lang="en-US" i="1" dirty="0"/>
              <a:t> </a:t>
            </a:r>
            <a:r>
              <a:rPr lang="en-US" dirty="0"/>
              <a:t>(</a:t>
            </a:r>
            <a:r>
              <a:rPr lang="en-US" dirty="0" err="1"/>
              <a:t>industri</a:t>
            </a:r>
            <a:r>
              <a:rPr lang="en-US" dirty="0"/>
              <a:t>, </a:t>
            </a:r>
            <a:r>
              <a:rPr lang="en-US" dirty="0" err="1"/>
              <a:t>publik</a:t>
            </a:r>
            <a:r>
              <a:rPr lang="en-US" dirty="0"/>
              <a:t>, </a:t>
            </a:r>
            <a:r>
              <a:rPr lang="en-US" dirty="0" err="1"/>
              <a:t>komersial</a:t>
            </a:r>
            <a:r>
              <a:rPr lang="en-US" dirty="0"/>
              <a:t>, </a:t>
            </a:r>
            <a:r>
              <a:rPr lang="en-US" dirty="0" err="1"/>
              <a:t>dsb</a:t>
            </a:r>
            <a:r>
              <a:rPr lang="en-US" dirty="0"/>
              <a:t>.).</a:t>
            </a:r>
          </a:p>
          <a:p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rancang</a:t>
            </a:r>
            <a:r>
              <a:rPr lang="en-US" dirty="0"/>
              <a:t> </a:t>
            </a:r>
            <a:r>
              <a:rPr lang="en-US" dirty="0" err="1"/>
              <a:t>bangun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/ide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i="1" dirty="0"/>
              <a:t>stakeholders</a:t>
            </a:r>
            <a:r>
              <a:rPr lang="en-US" dirty="0"/>
              <a:t>.</a:t>
            </a:r>
          </a:p>
          <a:p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usulan</a:t>
            </a:r>
            <a:r>
              <a:rPr lang="en-US" dirty="0"/>
              <a:t>/program </a:t>
            </a:r>
            <a:r>
              <a:rPr lang="en-US" dirty="0" err="1"/>
              <a:t>penyelesaian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proses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produktifitas</a:t>
            </a:r>
            <a:r>
              <a:rPr lang="en-US" dirty="0"/>
              <a:t> (</a:t>
            </a:r>
            <a:r>
              <a:rPr lang="en-US" dirty="0" err="1"/>
              <a:t>organisasi</a:t>
            </a:r>
            <a:r>
              <a:rPr lang="en-US" dirty="0"/>
              <a:t>/</a:t>
            </a:r>
            <a:r>
              <a:rPr lang="en-US" dirty="0" err="1"/>
              <a:t>sdm</a:t>
            </a:r>
            <a:r>
              <a:rPr lang="en-US" dirty="0"/>
              <a:t>)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i="1" dirty="0"/>
              <a:t>stakeholders</a:t>
            </a:r>
            <a:r>
              <a:rPr lang="en-US" dirty="0"/>
              <a:t>.</a:t>
            </a:r>
          </a:p>
          <a:p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usulan</a:t>
            </a:r>
            <a:r>
              <a:rPr lang="en-US" dirty="0"/>
              <a:t>/program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proses </a:t>
            </a:r>
            <a:r>
              <a:rPr lang="en-US" dirty="0" err="1"/>
              <a:t>produksi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i="1" dirty="0"/>
              <a:t>stakeholders</a:t>
            </a:r>
            <a:r>
              <a:rPr lang="en-US" dirty="0"/>
              <a:t>.</a:t>
            </a:r>
          </a:p>
          <a:p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pemikiran</a:t>
            </a:r>
            <a:r>
              <a:rPr lang="en-US" dirty="0"/>
              <a:t> topic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(CPL)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prodi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topik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diuji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Contoh</a:t>
            </a:r>
            <a:r>
              <a:rPr lang="en-US" b="1" dirty="0" smtClean="0"/>
              <a:t> </a:t>
            </a:r>
            <a:r>
              <a:rPr lang="en-US" b="1" dirty="0" err="1" smtClean="0"/>
              <a:t>Judul</a:t>
            </a:r>
            <a:r>
              <a:rPr lang="en-US" b="1" dirty="0" smtClean="0"/>
              <a:t> </a:t>
            </a:r>
            <a:r>
              <a:rPr lang="en-US" b="1" dirty="0" err="1" smtClean="0"/>
              <a:t>Tugas</a:t>
            </a:r>
            <a:r>
              <a:rPr lang="en-US" b="1" dirty="0" smtClean="0"/>
              <a:t> </a:t>
            </a:r>
            <a:r>
              <a:rPr lang="en-US" b="1" dirty="0" err="1" smtClean="0"/>
              <a:t>Akhir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en-US" b="1" dirty="0"/>
              <a:t>1</a:t>
            </a:r>
            <a:r>
              <a:rPr lang="en-US" b="1" dirty="0" smtClean="0"/>
              <a:t>. Prodi </a:t>
            </a:r>
            <a:r>
              <a:rPr lang="en-US" b="1" dirty="0" err="1"/>
              <a:t>Agribisnis</a:t>
            </a:r>
            <a:endParaRPr lang="en-US" sz="2800" b="1" dirty="0"/>
          </a:p>
          <a:p>
            <a:pPr lvl="1"/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Ransum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Pucuk</a:t>
            </a:r>
            <a:r>
              <a:rPr lang="en-US" dirty="0"/>
              <a:t> 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Tebu</a:t>
            </a:r>
            <a:r>
              <a:rPr lang="en-US" dirty="0"/>
              <a:t>, </a:t>
            </a:r>
            <a:r>
              <a:rPr lang="en-US" dirty="0" err="1"/>
              <a:t>Pucuk</a:t>
            </a:r>
            <a:r>
              <a:rPr lang="en-US" dirty="0"/>
              <a:t> 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Jagung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Pucuk</a:t>
            </a:r>
            <a:r>
              <a:rPr lang="en-US" dirty="0"/>
              <a:t> 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Ubi</a:t>
            </a:r>
            <a:r>
              <a:rPr lang="en-US" dirty="0"/>
              <a:t> </a:t>
            </a:r>
            <a:r>
              <a:rPr lang="en-US" dirty="0" err="1"/>
              <a:t>Kayu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Penambahan</a:t>
            </a:r>
            <a:r>
              <a:rPr lang="en-US" dirty="0"/>
              <a:t> </a:t>
            </a:r>
            <a:r>
              <a:rPr lang="en-US" dirty="0" err="1"/>
              <a:t>Mikroorganisme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(MOL)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Usaha </a:t>
            </a:r>
            <a:r>
              <a:rPr lang="en-US" dirty="0" err="1"/>
              <a:t>Sapi</a:t>
            </a:r>
            <a:r>
              <a:rPr lang="en-US" dirty="0"/>
              <a:t> </a:t>
            </a:r>
            <a:r>
              <a:rPr lang="en-US" dirty="0" err="1"/>
              <a:t>Peranakan</a:t>
            </a:r>
            <a:r>
              <a:rPr lang="en-US" dirty="0"/>
              <a:t> </a:t>
            </a:r>
            <a:r>
              <a:rPr lang="en-US" dirty="0" err="1"/>
              <a:t>Ongole</a:t>
            </a:r>
            <a:r>
              <a:rPr lang="en-US" dirty="0"/>
              <a:t> (PO).</a:t>
            </a:r>
            <a:endParaRPr lang="en-US" sz="2400" dirty="0"/>
          </a:p>
          <a:p>
            <a:pPr lvl="1"/>
            <a:r>
              <a:rPr lang="en-US" dirty="0" err="1"/>
              <a:t>Analisis</a:t>
            </a:r>
            <a:r>
              <a:rPr lang="en-US" dirty="0"/>
              <a:t> Usaha </a:t>
            </a:r>
            <a:r>
              <a:rPr lang="en-US" dirty="0" err="1"/>
              <a:t>Subtitusi</a:t>
            </a:r>
            <a:r>
              <a:rPr lang="en-US" dirty="0"/>
              <a:t> </a:t>
            </a:r>
            <a:r>
              <a:rPr lang="en-US" dirty="0" err="1"/>
              <a:t>Dedak</a:t>
            </a:r>
            <a:r>
              <a:rPr lang="en-US" dirty="0"/>
              <a:t> </a:t>
            </a:r>
            <a:r>
              <a:rPr lang="en-US" dirty="0" err="1"/>
              <a:t>Padi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Tongkol</a:t>
            </a:r>
            <a:r>
              <a:rPr lang="en-US" dirty="0"/>
              <a:t> </a:t>
            </a:r>
            <a:r>
              <a:rPr lang="en-US" dirty="0" err="1"/>
              <a:t>Jagung</a:t>
            </a:r>
            <a:r>
              <a:rPr lang="en-US" dirty="0"/>
              <a:t> yang di </a:t>
            </a:r>
            <a:r>
              <a:rPr lang="en-US" dirty="0" err="1"/>
              <a:t>Fermentasi</a:t>
            </a:r>
            <a:r>
              <a:rPr lang="en-US" dirty="0"/>
              <a:t> </a:t>
            </a:r>
            <a:r>
              <a:rPr lang="en-US" dirty="0" err="1"/>
              <a:t>Aspergillus</a:t>
            </a:r>
            <a:r>
              <a:rPr lang="en-US" dirty="0"/>
              <a:t> </a:t>
            </a:r>
            <a:r>
              <a:rPr lang="en-US" dirty="0" err="1"/>
              <a:t>niger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Ransum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 </a:t>
            </a:r>
            <a:r>
              <a:rPr lang="en-US" dirty="0" err="1"/>
              <a:t>joper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 0 – 7 </a:t>
            </a:r>
            <a:r>
              <a:rPr lang="en-US" dirty="0" err="1" smtClean="0"/>
              <a:t>Minggu</a:t>
            </a:r>
            <a:endParaRPr lang="en-US" dirty="0"/>
          </a:p>
          <a:p>
            <a:pPr marL="457200" lvl="1" indent="0">
              <a:buNone/>
            </a:pPr>
            <a:endParaRPr lang="en-US" sz="2400" dirty="0"/>
          </a:p>
          <a:p>
            <a:pPr marL="0" lvl="0" indent="0">
              <a:buNone/>
            </a:pPr>
            <a:r>
              <a:rPr lang="en-US" b="1" dirty="0" smtClean="0"/>
              <a:t>2. Prodi </a:t>
            </a:r>
            <a:r>
              <a:rPr lang="en-US" b="1" dirty="0"/>
              <a:t>Budi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/>
              <a:t>Tanaman</a:t>
            </a:r>
            <a:r>
              <a:rPr lang="en-US" b="1" dirty="0"/>
              <a:t> </a:t>
            </a:r>
            <a:r>
              <a:rPr lang="en-US" b="1" dirty="0" err="1"/>
              <a:t>Hortikultura</a:t>
            </a:r>
            <a:endParaRPr lang="en-US" sz="2800" b="1" dirty="0"/>
          </a:p>
          <a:p>
            <a:pPr lvl="1"/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GA3 </a:t>
            </a: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Partenokarpi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Varietas</a:t>
            </a:r>
            <a:r>
              <a:rPr lang="en-US" dirty="0"/>
              <a:t> </a:t>
            </a:r>
            <a:r>
              <a:rPr lang="en-US" dirty="0" err="1"/>
              <a:t>Semangka</a:t>
            </a:r>
            <a:r>
              <a:rPr lang="en-US" dirty="0"/>
              <a:t> </a:t>
            </a:r>
            <a:r>
              <a:rPr lang="en-US" dirty="0" err="1"/>
              <a:t>Hibrida</a:t>
            </a:r>
            <a:r>
              <a:rPr lang="en-US" dirty="0"/>
              <a:t>.</a:t>
            </a:r>
            <a:endParaRPr lang="en-US" sz="2400" dirty="0"/>
          </a:p>
          <a:p>
            <a:pPr lvl="1"/>
            <a:r>
              <a:rPr lang="en-US" dirty="0" err="1"/>
              <a:t>Suplementasi</a:t>
            </a:r>
            <a:r>
              <a:rPr lang="en-US" dirty="0"/>
              <a:t> </a:t>
            </a:r>
            <a:r>
              <a:rPr lang="en-US" dirty="0" err="1"/>
              <a:t>Pupuk</a:t>
            </a:r>
            <a:r>
              <a:rPr lang="en-US" dirty="0"/>
              <a:t> Blok </a:t>
            </a:r>
            <a:r>
              <a:rPr lang="en-US" dirty="0" err="1"/>
              <a:t>Multinutrisi</a:t>
            </a:r>
            <a:r>
              <a:rPr lang="en-US" dirty="0"/>
              <a:t> (PBM)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Kacang</a:t>
            </a:r>
            <a:r>
              <a:rPr lang="en-US" dirty="0"/>
              <a:t> Tanah </a:t>
            </a:r>
            <a:r>
              <a:rPr lang="en-US" dirty="0" err="1"/>
              <a:t>Varietas</a:t>
            </a:r>
            <a:r>
              <a:rPr lang="en-US" dirty="0"/>
              <a:t> </a:t>
            </a:r>
            <a:r>
              <a:rPr lang="en-US" dirty="0" err="1"/>
              <a:t>Tuban</a:t>
            </a:r>
            <a:r>
              <a:rPr lang="en-US" dirty="0"/>
              <a:t>.</a:t>
            </a:r>
            <a:endParaRPr lang="en-US" sz="2400" dirty="0"/>
          </a:p>
          <a:p>
            <a:pPr marL="457200" lvl="1" indent="0">
              <a:buNone/>
            </a:pPr>
            <a:endParaRPr lang="en-US" sz="2400" dirty="0" smtClean="0"/>
          </a:p>
          <a:p>
            <a:pPr marL="0" lvl="0" indent="0">
              <a:buNone/>
            </a:pPr>
            <a:r>
              <a:rPr lang="en-US" b="1" dirty="0" smtClean="0"/>
              <a:t>3. Prodi </a:t>
            </a:r>
            <a:r>
              <a:rPr lang="en-US" b="1" dirty="0"/>
              <a:t>Budi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 smtClean="0"/>
              <a:t>Ternak</a:t>
            </a:r>
            <a:endParaRPr lang="en-US" sz="2800" b="1" dirty="0"/>
          </a:p>
          <a:p>
            <a:pPr lvl="1">
              <a:buFontTx/>
              <a:buChar char="-"/>
            </a:pPr>
            <a:r>
              <a:rPr lang="en-US" dirty="0" err="1" smtClean="0"/>
              <a:t>Pemanfaatan</a:t>
            </a:r>
            <a:r>
              <a:rPr lang="en-US" dirty="0" smtClean="0"/>
              <a:t> </a:t>
            </a:r>
            <a:r>
              <a:rPr lang="en-US" dirty="0" err="1"/>
              <a:t>Tepung</a:t>
            </a:r>
            <a:r>
              <a:rPr lang="en-US" dirty="0"/>
              <a:t> </a:t>
            </a:r>
            <a:r>
              <a:rPr lang="en-US" dirty="0" err="1"/>
              <a:t>Cangkang</a:t>
            </a:r>
            <a:r>
              <a:rPr lang="en-US" dirty="0"/>
              <a:t> </a:t>
            </a:r>
            <a:r>
              <a:rPr lang="en-US" dirty="0" err="1"/>
              <a:t>Telur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 </a:t>
            </a:r>
            <a:r>
              <a:rPr lang="en-US" dirty="0" err="1"/>
              <a:t>Ras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Ransum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Susu</a:t>
            </a:r>
            <a:r>
              <a:rPr lang="en-US" dirty="0"/>
              <a:t> </a:t>
            </a:r>
            <a:r>
              <a:rPr lang="en-US" dirty="0" err="1"/>
              <a:t>Sapi</a:t>
            </a:r>
            <a:r>
              <a:rPr lang="en-US" dirty="0"/>
              <a:t> </a:t>
            </a:r>
            <a:r>
              <a:rPr lang="en-US" dirty="0" smtClean="0"/>
              <a:t>FH.</a:t>
            </a:r>
            <a:endParaRPr lang="en-US" sz="2400" dirty="0"/>
          </a:p>
          <a:p>
            <a:pPr lvl="1">
              <a:buFontTx/>
              <a:buChar char="-"/>
            </a:pPr>
            <a:r>
              <a:rPr lang="en-US" dirty="0" err="1" smtClean="0"/>
              <a:t>Rancang</a:t>
            </a:r>
            <a:r>
              <a:rPr lang="en-US" dirty="0" smtClean="0"/>
              <a:t> </a:t>
            </a:r>
            <a:r>
              <a:rPr lang="en-US" dirty="0" err="1"/>
              <a:t>Bangun</a:t>
            </a:r>
            <a:r>
              <a:rPr lang="en-US" dirty="0"/>
              <a:t> </a:t>
            </a:r>
            <a:r>
              <a:rPr lang="en-US" i="1" dirty="0"/>
              <a:t>Cradle Insemination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i="1" dirty="0"/>
              <a:t>Single Inseminator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Kambing</a:t>
            </a:r>
            <a:r>
              <a:rPr lang="en-US" dirty="0"/>
              <a:t> </a:t>
            </a:r>
            <a:r>
              <a:rPr lang="en-US" dirty="0" err="1"/>
              <a:t>Peranakan</a:t>
            </a:r>
            <a:r>
              <a:rPr lang="en-US" dirty="0"/>
              <a:t> </a:t>
            </a:r>
            <a:r>
              <a:rPr lang="en-US" dirty="0" err="1"/>
              <a:t>Etawa</a:t>
            </a:r>
            <a:r>
              <a:rPr lang="en-US" dirty="0"/>
              <a:t> (PE).</a:t>
            </a:r>
          </a:p>
        </p:txBody>
      </p:sp>
    </p:spTree>
    <p:extLst>
      <p:ext uri="{BB962C8B-B14F-4D97-AF65-F5344CB8AC3E}">
        <p14:creationId xmlns:p14="http://schemas.microsoft.com/office/powerpoint/2010/main" val="282329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14741" r="17809" b="4667"/>
          <a:stretch/>
        </p:blipFill>
        <p:spPr bwMode="auto">
          <a:xfrm>
            <a:off x="0" y="188640"/>
            <a:ext cx="9173321" cy="647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76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ALUR 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D:\Ahmad </a:t>
            </a:r>
            <a:r>
              <a:rPr lang="en-US" dirty="0" err="1" smtClean="0">
                <a:hlinkClick r:id="rId2" action="ppaction://hlinkfile"/>
              </a:rPr>
              <a:t>Fanani</a:t>
            </a:r>
            <a:r>
              <a:rPr lang="en-US" dirty="0" smtClean="0">
                <a:hlinkClick r:id="rId2" action="ppaction://hlinkfile"/>
              </a:rPr>
              <a:t>\</a:t>
            </a:r>
            <a:r>
              <a:rPr lang="en-US" dirty="0" err="1" smtClean="0">
                <a:hlinkClick r:id="rId2" action="ppaction://hlinkfile"/>
              </a:rPr>
              <a:t>Wakil</a:t>
            </a:r>
            <a:r>
              <a:rPr lang="en-US" dirty="0" smtClean="0">
                <a:hlinkClick r:id="rId2" action="ppaction://hlinkfile"/>
              </a:rPr>
              <a:t> </a:t>
            </a:r>
            <a:r>
              <a:rPr lang="en-US" dirty="0" err="1" smtClean="0">
                <a:hlinkClick r:id="rId2" action="ppaction://hlinkfile"/>
              </a:rPr>
              <a:t>Direktur</a:t>
            </a:r>
            <a:r>
              <a:rPr lang="en-US" dirty="0" smtClean="0">
                <a:hlinkClick r:id="rId2" action="ppaction://hlinkfile"/>
              </a:rPr>
              <a:t> I\</a:t>
            </a:r>
            <a:r>
              <a:rPr lang="en-US" dirty="0" err="1" smtClean="0">
                <a:hlinkClick r:id="rId2" action="ppaction://hlinkfile"/>
              </a:rPr>
              <a:t>Panduan</a:t>
            </a:r>
            <a:r>
              <a:rPr lang="en-US" dirty="0" smtClean="0">
                <a:hlinkClick r:id="rId2" action="ppaction://hlinkfile"/>
              </a:rPr>
              <a:t> TA lengkap.docx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917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Pendafatran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Rp</a:t>
            </a:r>
            <a:r>
              <a:rPr lang="en-US" dirty="0" smtClean="0"/>
              <a:t> 1.600.000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34701"/>
              </p:ext>
            </p:extLst>
          </p:nvPr>
        </p:nvGraphicFramePr>
        <p:xfrm>
          <a:off x="971600" y="2572112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Rincian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Kolokium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. 350.000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Bursa </a:t>
                      </a:r>
                      <a:r>
                        <a:rPr lang="en-US" dirty="0" err="1" smtClean="0"/>
                        <a:t>Inovasi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Mahasiswa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. 550.000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Sidang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. 400.000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Administrasi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. 100.000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Yudisium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. 200.000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51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Jadwal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442282"/>
              </p:ext>
            </p:extLst>
          </p:nvPr>
        </p:nvGraphicFramePr>
        <p:xfrm>
          <a:off x="457200" y="1600200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Waktu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Rangkaian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</a:t>
                      </a:r>
                      <a:r>
                        <a:rPr lang="en-US" dirty="0" err="1" smtClean="0"/>
                        <a:t>egiatan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– 31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Maret</a:t>
                      </a:r>
                      <a:r>
                        <a:rPr lang="en-US" dirty="0" smtClean="0"/>
                        <a:t> 2022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Pelaksanaan</a:t>
                      </a:r>
                      <a:r>
                        <a:rPr lang="en-US" dirty="0" smtClean="0"/>
                        <a:t> Proposal TA (</a:t>
                      </a:r>
                      <a:r>
                        <a:rPr lang="en-US" dirty="0" err="1" smtClean="0"/>
                        <a:t>Kolokium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April –</a:t>
                      </a:r>
                      <a:r>
                        <a:rPr lang="en-US" baseline="0" dirty="0" smtClean="0"/>
                        <a:t> 31 Mei 2022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Penyusunan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hasil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pembahasan</a:t>
                      </a:r>
                      <a:r>
                        <a:rPr lang="en-US" baseline="0" dirty="0" smtClean="0"/>
                        <a:t> TA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 Mei – 7 </a:t>
                      </a:r>
                      <a:r>
                        <a:rPr lang="en-US" dirty="0" err="1" smtClean="0"/>
                        <a:t>Juni</a:t>
                      </a:r>
                      <a:r>
                        <a:rPr lang="en-US" dirty="0" smtClean="0"/>
                        <a:t> 2022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BIM (Bursa </a:t>
                      </a:r>
                      <a:r>
                        <a:rPr lang="en-US" dirty="0" err="1" smtClean="0"/>
                        <a:t>Inovasi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Mahasiswa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Juni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– 22 </a:t>
                      </a:r>
                      <a:r>
                        <a:rPr lang="en-US" dirty="0" err="1" smtClean="0"/>
                        <a:t>Juli</a:t>
                      </a:r>
                      <a:r>
                        <a:rPr lang="en-US" dirty="0" smtClean="0"/>
                        <a:t> 2022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Ujian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Tugas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Akhir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Sidang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Tugas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Akhir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 </a:t>
                      </a:r>
                      <a:r>
                        <a:rPr lang="en-US" dirty="0" err="1" smtClean="0"/>
                        <a:t>Juli</a:t>
                      </a:r>
                      <a:r>
                        <a:rPr lang="en-US" dirty="0" smtClean="0"/>
                        <a:t> – 31 </a:t>
                      </a:r>
                      <a:r>
                        <a:rPr lang="en-US" dirty="0" err="1" smtClean="0"/>
                        <a:t>Agustus</a:t>
                      </a:r>
                      <a:r>
                        <a:rPr lang="en-US" dirty="0" smtClean="0"/>
                        <a:t> 2022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Yudisium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74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Pendaftaran</a:t>
            </a:r>
            <a:r>
              <a:rPr lang="en-US" dirty="0" smtClean="0"/>
              <a:t> 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Politeknik</a:t>
            </a:r>
            <a:r>
              <a:rPr lang="en-US" dirty="0" smtClean="0"/>
              <a:t> </a:t>
            </a:r>
            <a:r>
              <a:rPr lang="en-US" dirty="0" err="1" smtClean="0"/>
              <a:t>Pertanian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Peternakan</a:t>
            </a:r>
            <a:r>
              <a:rPr lang="en-US" dirty="0" smtClean="0"/>
              <a:t> </a:t>
            </a:r>
            <a:r>
              <a:rPr lang="en-US" dirty="0" err="1" smtClean="0"/>
              <a:t>Mapena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/>
              <a:t>,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Mengumpulkan</a:t>
            </a:r>
            <a:r>
              <a:rPr lang="en-US" dirty="0" smtClean="0"/>
              <a:t> KHS </a:t>
            </a:r>
            <a:r>
              <a:rPr lang="en-US" dirty="0" err="1" smtClean="0"/>
              <a:t>semeter</a:t>
            </a:r>
            <a:r>
              <a:rPr lang="en-US" dirty="0" smtClean="0"/>
              <a:t> 1 </a:t>
            </a:r>
            <a:r>
              <a:rPr lang="en-US" dirty="0" err="1" smtClean="0"/>
              <a:t>sampai</a:t>
            </a:r>
            <a:r>
              <a:rPr lang="en-US" dirty="0" smtClean="0"/>
              <a:t> 5 (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D </a:t>
            </a:r>
            <a:r>
              <a:rPr lang="en-US" dirty="0" err="1" smtClean="0"/>
              <a:t>dan</a:t>
            </a:r>
            <a:r>
              <a:rPr lang="en-US" dirty="0" smtClean="0"/>
              <a:t> E),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Mengumpulkan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prakerin</a:t>
            </a:r>
            <a:r>
              <a:rPr lang="en-US" dirty="0" smtClean="0"/>
              <a:t>,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Melampirkan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TA </a:t>
            </a:r>
            <a:r>
              <a:rPr lang="en-US" dirty="0" err="1" smtClean="0"/>
              <a:t>Tahap</a:t>
            </a:r>
            <a:r>
              <a:rPr lang="en-US" dirty="0" smtClean="0"/>
              <a:t> 1 (50%)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Formulir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Ceklist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&gt;&gt; </a:t>
            </a:r>
            <a:r>
              <a:rPr lang="en-US" dirty="0" err="1" smtClean="0"/>
              <a:t>Formulir</a:t>
            </a:r>
            <a:r>
              <a:rPr lang="en-US" dirty="0" smtClean="0"/>
              <a:t> A01,A02,A03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5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18666" r="43700" b="9333"/>
          <a:stretch/>
        </p:blipFill>
        <p:spPr bwMode="auto">
          <a:xfrm>
            <a:off x="2154168" y="188640"/>
            <a:ext cx="4794096" cy="647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1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2" t="18116" r="16857" b="7555"/>
          <a:stretch/>
        </p:blipFill>
        <p:spPr bwMode="auto">
          <a:xfrm>
            <a:off x="1691680" y="2072"/>
            <a:ext cx="5221088" cy="6741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538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1" t="17987" r="43883" b="6719"/>
          <a:stretch/>
        </p:blipFill>
        <p:spPr bwMode="auto">
          <a:xfrm>
            <a:off x="2123728" y="44623"/>
            <a:ext cx="4752528" cy="6898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Pendaftaran</a:t>
            </a:r>
            <a:r>
              <a:rPr lang="en-US" dirty="0" smtClean="0"/>
              <a:t> </a:t>
            </a:r>
            <a:r>
              <a:rPr lang="en-US" dirty="0" err="1" smtClean="0"/>
              <a:t>Kolokium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784976" cy="511256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Mengumpulkan</a:t>
            </a:r>
            <a:r>
              <a:rPr lang="en-US" dirty="0" smtClean="0"/>
              <a:t> draft Proposal TA </a:t>
            </a:r>
            <a:r>
              <a:rPr lang="en-US" dirty="0" err="1" smtClean="0"/>
              <a:t>rangkap</a:t>
            </a:r>
            <a:r>
              <a:rPr lang="en-US" dirty="0" smtClean="0"/>
              <a:t> 2 </a:t>
            </a:r>
            <a:r>
              <a:rPr lang="en-US" dirty="0" err="1" smtClean="0"/>
              <a:t>sudah</a:t>
            </a:r>
            <a:r>
              <a:rPr lang="en-US" dirty="0" smtClean="0"/>
              <a:t> di ACC </a:t>
            </a:r>
            <a:r>
              <a:rPr lang="en-US" dirty="0" err="1" smtClean="0"/>
              <a:t>pembimbing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Menyiapkan</a:t>
            </a:r>
            <a:r>
              <a:rPr lang="en-US" dirty="0" smtClean="0"/>
              <a:t> </a:t>
            </a:r>
            <a:r>
              <a:rPr lang="en-US" dirty="0" err="1" smtClean="0"/>
              <a:t>makalah</a:t>
            </a:r>
            <a:r>
              <a:rPr lang="en-US" dirty="0" smtClean="0"/>
              <a:t> </a:t>
            </a:r>
            <a:r>
              <a:rPr lang="en-US" dirty="0" err="1" smtClean="0"/>
              <a:t>sebanyak</a:t>
            </a:r>
            <a:r>
              <a:rPr lang="en-US" dirty="0" smtClean="0"/>
              <a:t> 15 </a:t>
            </a:r>
            <a:r>
              <a:rPr lang="en-US" dirty="0" err="1" smtClean="0"/>
              <a:t>rangkap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 smtClean="0"/>
              <a:t>Mengumpulkan</a:t>
            </a:r>
            <a:r>
              <a:rPr lang="en-US" dirty="0" smtClean="0"/>
              <a:t> </a:t>
            </a:r>
            <a:r>
              <a:rPr lang="en-US" dirty="0" err="1" smtClean="0"/>
              <a:t>kartu</a:t>
            </a:r>
            <a:r>
              <a:rPr lang="en-US" dirty="0" smtClean="0"/>
              <a:t> </a:t>
            </a:r>
            <a:r>
              <a:rPr lang="en-US" dirty="0" err="1" smtClean="0"/>
              <a:t>bimbingan</a:t>
            </a:r>
            <a:r>
              <a:rPr lang="en-US" dirty="0" smtClean="0"/>
              <a:t> (</a:t>
            </a:r>
            <a:r>
              <a:rPr lang="en-US" dirty="0" err="1" smtClean="0"/>
              <a:t>dengan</a:t>
            </a:r>
            <a:r>
              <a:rPr lang="en-US" dirty="0" smtClean="0"/>
              <a:t> minimal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bimbingan</a:t>
            </a:r>
            <a:r>
              <a:rPr lang="en-US" dirty="0" smtClean="0"/>
              <a:t> 4 kali)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 smtClean="0"/>
              <a:t>Mengumpulkan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 </a:t>
            </a:r>
            <a:r>
              <a:rPr lang="en-US" dirty="0" err="1" smtClean="0"/>
              <a:t>pendaftaran</a:t>
            </a:r>
            <a:r>
              <a:rPr lang="en-US" dirty="0" smtClean="0"/>
              <a:t> </a:t>
            </a:r>
            <a:r>
              <a:rPr lang="en-US" dirty="0" err="1" smtClean="0"/>
              <a:t>kolokium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Kartu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Kehadiran</a:t>
            </a:r>
            <a:r>
              <a:rPr lang="en-US" dirty="0" smtClean="0">
                <a:solidFill>
                  <a:srgbClr val="FF0000"/>
                </a:solidFill>
              </a:rPr>
              <a:t> Seminar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Kartu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Ujian</a:t>
            </a:r>
            <a:r>
              <a:rPr lang="en-US" dirty="0" smtClean="0">
                <a:solidFill>
                  <a:srgbClr val="FF0000"/>
                </a:solidFill>
              </a:rPr>
              <a:t> UTS </a:t>
            </a:r>
            <a:r>
              <a:rPr lang="en-US" dirty="0" err="1" smtClean="0">
                <a:solidFill>
                  <a:srgbClr val="FF0000"/>
                </a:solidFill>
              </a:rPr>
              <a:t>dan</a:t>
            </a:r>
            <a:r>
              <a:rPr lang="en-US" dirty="0" smtClean="0">
                <a:solidFill>
                  <a:srgbClr val="FF0000"/>
                </a:solidFill>
              </a:rPr>
              <a:t> UAS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&gt;&gt; </a:t>
            </a:r>
            <a:r>
              <a:rPr lang="en-US" dirty="0" err="1" smtClean="0"/>
              <a:t>Formulir</a:t>
            </a:r>
            <a:r>
              <a:rPr lang="en-US" dirty="0" smtClean="0"/>
              <a:t> : B01, B02, B03, B04, B05, B06, B07, B08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2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5" t="19242" r="43530" b="7975"/>
          <a:stretch/>
        </p:blipFill>
        <p:spPr bwMode="auto">
          <a:xfrm>
            <a:off x="1907704" y="11959"/>
            <a:ext cx="4968552" cy="68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55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6" t="19034" r="13765" b="6927"/>
          <a:stretch/>
        </p:blipFill>
        <p:spPr bwMode="auto">
          <a:xfrm>
            <a:off x="2267744" y="74069"/>
            <a:ext cx="4752528" cy="681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24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en-US" dirty="0" err="1" smtClean="0"/>
              <a:t>Formulir</a:t>
            </a:r>
            <a:r>
              <a:rPr lang="en-US" dirty="0" smtClean="0"/>
              <a:t> B03-B08 (</a:t>
            </a:r>
            <a:r>
              <a:rPr lang="en-US" dirty="0" err="1" smtClean="0"/>
              <a:t>berkas</a:t>
            </a:r>
            <a:r>
              <a:rPr lang="en-US" dirty="0" smtClean="0"/>
              <a:t> </a:t>
            </a:r>
            <a:r>
              <a:rPr lang="en-US" dirty="0" err="1" smtClean="0"/>
              <a:t>kolokium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err="1" smtClean="0"/>
              <a:t>Undangan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err="1" smtClean="0"/>
              <a:t>Berita</a:t>
            </a:r>
            <a:r>
              <a:rPr lang="en-US" dirty="0" smtClean="0"/>
              <a:t> </a:t>
            </a:r>
            <a:r>
              <a:rPr lang="en-US" dirty="0" err="1" smtClean="0"/>
              <a:t>acara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Form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err="1" smtClean="0"/>
              <a:t>Notulensi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6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Pendaftaran</a:t>
            </a:r>
            <a:r>
              <a:rPr lang="en-US" dirty="0" smtClean="0"/>
              <a:t> BIM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lain"/>
            </a:pPr>
            <a:r>
              <a:rPr lang="en-US" dirty="0" err="1" smtClean="0"/>
              <a:t>Mengumpulkan</a:t>
            </a:r>
            <a:r>
              <a:rPr lang="en-US" dirty="0" smtClean="0"/>
              <a:t> Proposal TA 3 </a:t>
            </a:r>
            <a:r>
              <a:rPr lang="en-US" dirty="0" err="1" smtClean="0"/>
              <a:t>bandel</a:t>
            </a:r>
            <a:endParaRPr lang="en-US" dirty="0" smtClean="0"/>
          </a:p>
          <a:p>
            <a:pPr marL="514350" indent="-514350">
              <a:buAutoNum type="arabicPlain"/>
            </a:pPr>
            <a:r>
              <a:rPr lang="en-US" dirty="0" err="1" smtClean="0"/>
              <a:t>Mengumpulkan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 </a:t>
            </a:r>
            <a:r>
              <a:rPr lang="en-US" dirty="0" err="1" smtClean="0"/>
              <a:t>pendafataran</a:t>
            </a:r>
            <a:r>
              <a:rPr lang="en-US" dirty="0" smtClean="0"/>
              <a:t> BIM</a:t>
            </a:r>
          </a:p>
          <a:p>
            <a:pPr marL="514350" indent="-514350">
              <a:buAutoNum type="arabicPlain" startAt="3"/>
            </a:pPr>
            <a:r>
              <a:rPr lang="en-US" dirty="0" err="1" smtClean="0"/>
              <a:t>Mengumpulkan</a:t>
            </a:r>
            <a:r>
              <a:rPr lang="en-US" dirty="0" smtClean="0"/>
              <a:t> Poster</a:t>
            </a:r>
          </a:p>
          <a:p>
            <a:pPr marL="514350" indent="-514350">
              <a:buAutoNum type="arabicPlain" startAt="4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&gt;&gt; </a:t>
            </a:r>
            <a:r>
              <a:rPr lang="en-US" dirty="0" err="1" smtClean="0"/>
              <a:t>Formulir</a:t>
            </a:r>
            <a:r>
              <a:rPr lang="en-US" dirty="0" smtClean="0"/>
              <a:t> C01, C02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12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Users\DIAJENG\Documents\IMG-20210311-WA0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714" y="677"/>
            <a:ext cx="5178558" cy="689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78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4" t="17778" r="43619" b="7386"/>
          <a:stretch/>
        </p:blipFill>
        <p:spPr bwMode="auto">
          <a:xfrm>
            <a:off x="1979712" y="260648"/>
            <a:ext cx="4978400" cy="6415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19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3" t="17609" r="10476" b="7047"/>
          <a:stretch/>
        </p:blipFill>
        <p:spPr bwMode="auto">
          <a:xfrm>
            <a:off x="2195736" y="260648"/>
            <a:ext cx="4934859" cy="6458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886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Sidang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Mengumpulkan</a:t>
            </a:r>
            <a:r>
              <a:rPr lang="en-US" dirty="0" smtClean="0"/>
              <a:t> draft TA </a:t>
            </a:r>
            <a:r>
              <a:rPr lang="en-US" dirty="0" err="1" smtClean="0"/>
              <a:t>rangkap</a:t>
            </a:r>
            <a:r>
              <a:rPr lang="en-US" dirty="0" smtClean="0"/>
              <a:t> 2 </a:t>
            </a:r>
            <a:r>
              <a:rPr lang="en-US" dirty="0" err="1" smtClean="0"/>
              <a:t>sudah</a:t>
            </a:r>
            <a:r>
              <a:rPr lang="en-US" dirty="0" smtClean="0"/>
              <a:t> di ACC </a:t>
            </a:r>
            <a:r>
              <a:rPr lang="en-US" dirty="0" err="1" smtClean="0"/>
              <a:t>pembimbing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 smtClean="0"/>
              <a:t>Mengumpulkan</a:t>
            </a:r>
            <a:r>
              <a:rPr lang="en-US" dirty="0" smtClean="0"/>
              <a:t> </a:t>
            </a:r>
            <a:r>
              <a:rPr lang="en-US" dirty="0" err="1" smtClean="0"/>
              <a:t>kartu</a:t>
            </a:r>
            <a:r>
              <a:rPr lang="en-US" dirty="0" smtClean="0"/>
              <a:t> </a:t>
            </a:r>
            <a:r>
              <a:rPr lang="en-US" dirty="0" err="1" smtClean="0"/>
              <a:t>bimbingan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dengan</a:t>
            </a:r>
            <a:r>
              <a:rPr lang="en-US" dirty="0" smtClean="0"/>
              <a:t> minimal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bimbingan</a:t>
            </a:r>
            <a:r>
              <a:rPr lang="en-US" dirty="0" smtClean="0"/>
              <a:t> 6 kali)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Mengumpulkan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</a:t>
            </a:r>
            <a:r>
              <a:rPr lang="en-US" dirty="0" err="1" smtClean="0"/>
              <a:t>tahap</a:t>
            </a:r>
            <a:r>
              <a:rPr lang="en-US" dirty="0" smtClean="0"/>
              <a:t> 2 (</a:t>
            </a:r>
            <a:r>
              <a:rPr lang="en-US" dirty="0" err="1"/>
              <a:t>L</a:t>
            </a:r>
            <a:r>
              <a:rPr lang="en-US" dirty="0" err="1" smtClean="0"/>
              <a:t>unas</a:t>
            </a:r>
            <a:r>
              <a:rPr lang="en-US" dirty="0" smtClean="0"/>
              <a:t>)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Mengumpulkan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 </a:t>
            </a:r>
            <a:r>
              <a:rPr lang="en-US" dirty="0" err="1" smtClean="0"/>
              <a:t>pedaftaran</a:t>
            </a:r>
            <a:r>
              <a:rPr lang="en-US" dirty="0" smtClean="0"/>
              <a:t> </a:t>
            </a:r>
            <a:r>
              <a:rPr lang="en-US" dirty="0" err="1" smtClean="0"/>
              <a:t>sidang</a:t>
            </a:r>
            <a:r>
              <a:rPr lang="en-US" dirty="0" smtClean="0"/>
              <a:t> TA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&gt;&gt; </a:t>
            </a:r>
            <a:r>
              <a:rPr lang="en-US" dirty="0" err="1" smtClean="0"/>
              <a:t>Formulir</a:t>
            </a:r>
            <a:r>
              <a:rPr lang="en-US" dirty="0" smtClean="0"/>
              <a:t> : D01, D02, D03, D04, D05, D06, D06, D07, D08.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258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0" t="18286" r="43524" b="7555"/>
          <a:stretch/>
        </p:blipFill>
        <p:spPr bwMode="auto">
          <a:xfrm>
            <a:off x="2040023" y="-8069"/>
            <a:ext cx="5052257" cy="687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989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48" t="18624" r="12381" b="13820"/>
          <a:stretch/>
        </p:blipFill>
        <p:spPr bwMode="auto">
          <a:xfrm>
            <a:off x="1778073" y="28857"/>
            <a:ext cx="5458223" cy="6784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418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97430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3" t="18116" r="12762" b="8233"/>
          <a:stretch/>
        </p:blipFill>
        <p:spPr bwMode="auto">
          <a:xfrm>
            <a:off x="2411760" y="116631"/>
            <a:ext cx="4824536" cy="664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96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en-US" dirty="0" err="1" smtClean="0"/>
              <a:t>Formulir</a:t>
            </a:r>
            <a:r>
              <a:rPr lang="en-US" dirty="0" smtClean="0"/>
              <a:t> D03-D08 (</a:t>
            </a:r>
            <a:r>
              <a:rPr lang="en-US" dirty="0" err="1" smtClean="0"/>
              <a:t>berkas</a:t>
            </a:r>
            <a:r>
              <a:rPr lang="en-US" dirty="0" smtClean="0"/>
              <a:t> </a:t>
            </a:r>
            <a:r>
              <a:rPr lang="en-US" dirty="0" err="1" smtClean="0"/>
              <a:t>kolokium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err="1" smtClean="0"/>
              <a:t>Undangan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err="1" smtClean="0"/>
              <a:t>Berita</a:t>
            </a:r>
            <a:r>
              <a:rPr lang="en-US" dirty="0" smtClean="0"/>
              <a:t> </a:t>
            </a:r>
            <a:r>
              <a:rPr lang="en-US" dirty="0" err="1" smtClean="0"/>
              <a:t>acara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Form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err="1" smtClean="0"/>
              <a:t>Notulensi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68" y="5877272"/>
            <a:ext cx="2051720" cy="91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53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97" y="1540455"/>
            <a:ext cx="6288263" cy="5128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45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84784"/>
            <a:ext cx="4303562" cy="52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422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55" y="1556792"/>
            <a:ext cx="8258809" cy="492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99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5314"/>
            <a:ext cx="7659771" cy="5114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179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600199"/>
            <a:ext cx="3744416" cy="5141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32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Pendaftaran</a:t>
            </a:r>
            <a:r>
              <a:rPr lang="en-US" dirty="0" smtClean="0"/>
              <a:t> </a:t>
            </a:r>
            <a:r>
              <a:rPr lang="en-US" dirty="0" err="1" smtClean="0"/>
              <a:t>Yudisium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FC </a:t>
            </a:r>
            <a:r>
              <a:rPr lang="en-US" dirty="0" err="1"/>
              <a:t>Ijasah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2 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FC </a:t>
            </a:r>
            <a:r>
              <a:rPr lang="en-US" dirty="0" err="1"/>
              <a:t>Kartu</a:t>
            </a:r>
            <a:r>
              <a:rPr lang="en-US" dirty="0"/>
              <a:t> </a:t>
            </a:r>
            <a:r>
              <a:rPr lang="en-US" dirty="0" err="1"/>
              <a:t>Keluarga</a:t>
            </a:r>
            <a:r>
              <a:rPr lang="en-US" dirty="0"/>
              <a:t> 1 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Pinjaman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Lab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err="1"/>
              <a:t>Foto</a:t>
            </a:r>
            <a:r>
              <a:rPr lang="en-US" dirty="0"/>
              <a:t> </a:t>
            </a:r>
            <a:r>
              <a:rPr lang="en-US" dirty="0" err="1"/>
              <a:t>berwarna</a:t>
            </a:r>
            <a:r>
              <a:rPr lang="en-US" dirty="0"/>
              <a:t> </a:t>
            </a:r>
            <a:r>
              <a:rPr lang="en-US" dirty="0" err="1"/>
              <a:t>terbaru</a:t>
            </a:r>
            <a:r>
              <a:rPr lang="en-US" dirty="0"/>
              <a:t> 3x4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3 </a:t>
            </a:r>
            <a:r>
              <a:rPr lang="en-US" dirty="0" err="1"/>
              <a:t>lembar</a:t>
            </a:r>
            <a:r>
              <a:rPr lang="en-US" dirty="0"/>
              <a:t>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Menyumbang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Rumpun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833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212976"/>
            <a:ext cx="5310052" cy="237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853488"/>
            <a:ext cx="1608418" cy="161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60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670</TotalTime>
  <Words>694</Words>
  <Application>Microsoft Office PowerPoint</Application>
  <PresentationFormat>On-screen Show (4:3)</PresentationFormat>
  <Paragraphs>108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Sosialisasi Tugas Akhir 2022</vt:lpstr>
      <vt:lpstr>Latar Belakang</vt:lpstr>
      <vt:lpstr>Landasan </vt:lpstr>
      <vt:lpstr>Tujuan </vt:lpstr>
      <vt:lpstr>Sasaran </vt:lpstr>
      <vt:lpstr>KERANGKA PEMIKIRAN TOPIK TUGAS AKHIR D III</vt:lpstr>
      <vt:lpstr>Contoh Judul Tugas Akhir</vt:lpstr>
      <vt:lpstr>PowerPoint Presentation</vt:lpstr>
      <vt:lpstr>ALUR TA</vt:lpstr>
      <vt:lpstr>Biaya Pendafatran </vt:lpstr>
      <vt:lpstr>Jadwal Tugas Akhir</vt:lpstr>
      <vt:lpstr>Syarat Pendaftaran TA</vt:lpstr>
      <vt:lpstr>PowerPoint Presentation</vt:lpstr>
      <vt:lpstr>PowerPoint Presentation</vt:lpstr>
      <vt:lpstr>PowerPoint Presentation</vt:lpstr>
      <vt:lpstr>Syarat Pendaftaran Kolokium </vt:lpstr>
      <vt:lpstr>PowerPoint Presentation</vt:lpstr>
      <vt:lpstr>PowerPoint Presentation</vt:lpstr>
      <vt:lpstr>PowerPoint Presentation</vt:lpstr>
      <vt:lpstr>Syarat Pendaftaran BIM</vt:lpstr>
      <vt:lpstr>PowerPoint Presentation</vt:lpstr>
      <vt:lpstr>PowerPoint Presentation</vt:lpstr>
      <vt:lpstr>PowerPoint Presentation</vt:lpstr>
      <vt:lpstr>Syarat Sidang Tugas Akhir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Syarat Pendaftaran Yudisium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Sosialisasi Tugas Akhir 2021</dc:title>
  <dc:creator>DIAJENG</dc:creator>
  <cp:lastModifiedBy>DELL</cp:lastModifiedBy>
  <cp:revision>47</cp:revision>
  <dcterms:created xsi:type="dcterms:W3CDTF">2021-03-09T03:50:42Z</dcterms:created>
  <dcterms:modified xsi:type="dcterms:W3CDTF">2022-02-22T07:51:35Z</dcterms:modified>
</cp:coreProperties>
</file>